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108" y="-7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CBCC-676A-4522-A4DD-3319CBF31FA8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8A41-9D45-4549-A35A-224B941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CBCC-676A-4522-A4DD-3319CBF31FA8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8A41-9D45-4549-A35A-224B941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CBCC-676A-4522-A4DD-3319CBF31FA8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8A41-9D45-4549-A35A-224B941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CBCC-676A-4522-A4DD-3319CBF31FA8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8A41-9D45-4549-A35A-224B941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CBCC-676A-4522-A4DD-3319CBF31FA8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8A41-9D45-4549-A35A-224B941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CBCC-676A-4522-A4DD-3319CBF31FA8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8A41-9D45-4549-A35A-224B941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CBCC-676A-4522-A4DD-3319CBF31FA8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8A41-9D45-4549-A35A-224B941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CBCC-676A-4522-A4DD-3319CBF31FA8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8A41-9D45-4549-A35A-224B941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CBCC-676A-4522-A4DD-3319CBF31FA8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8A41-9D45-4549-A35A-224B941289C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CBCC-676A-4522-A4DD-3319CBF31FA8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228A41-9D45-4549-A35A-224B941289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77CBCC-676A-4522-A4DD-3319CBF31FA8}" type="datetimeFigureOut">
              <a:rPr lang="ru-RU" smtClean="0"/>
              <a:pPr/>
              <a:t>12.05.2022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1228A41-9D45-4549-A35A-224B941289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C1228A41-9D45-4549-A35A-224B941289C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ru-R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2377CBCC-676A-4522-A4DD-3319CBF31FA8}" type="datetimeFigureOut">
              <a:rPr lang="ru-RU" smtClean="0"/>
              <a:pPr/>
              <a:t>12.05.2022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/>
              <a:t>Адаптация детей-</a:t>
            </a:r>
            <a:r>
              <a:rPr lang="ru-RU" dirty="0" err="1"/>
              <a:t>инофонов</a:t>
            </a:r>
            <a:r>
              <a:rPr lang="ru-RU" dirty="0"/>
              <a:t> подросткового возраста 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на базе ГБОУ СОШ 352 с углублённым изучением немецкого языка</a:t>
            </a:r>
          </a:p>
          <a:p>
            <a:r>
              <a:rPr lang="ru-RU" dirty="0" smtClean="0"/>
              <a:t>г. Санкт-Петербург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915788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ШКОЛЬНЫЙ ФАКУЛЬТАТИВ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09357"/>
            <a:ext cx="7620000" cy="4287995"/>
          </a:xfrm>
        </p:spPr>
        <p:txBody>
          <a:bodyPr>
            <a:noAutofit/>
          </a:bodyPr>
          <a:lstStyle/>
          <a:p>
            <a:r>
              <a:rPr lang="ru-RU" sz="1700" dirty="0" smtClean="0"/>
              <a:t>проведение </a:t>
            </a:r>
            <a:r>
              <a:rPr lang="ru-RU" sz="1700" dirty="0"/>
              <a:t>коррекционно-развивающей работы с </a:t>
            </a:r>
            <a:r>
              <a:rPr lang="ru-RU" sz="1700" dirty="0" smtClean="0"/>
              <a:t>детьми;</a:t>
            </a:r>
            <a:endParaRPr lang="ru-RU" sz="1700" dirty="0"/>
          </a:p>
          <a:p>
            <a:r>
              <a:rPr lang="ru-RU" sz="1700" dirty="0" smtClean="0"/>
              <a:t>факультативные игры </a:t>
            </a:r>
            <a:r>
              <a:rPr lang="ru-RU" sz="1700" dirty="0"/>
              <a:t>с </a:t>
            </a:r>
            <a:r>
              <a:rPr lang="ru-RU" sz="1700" dirty="0" smtClean="0"/>
              <a:t>акцентом </a:t>
            </a:r>
            <a:r>
              <a:rPr lang="ru-RU" sz="1700" dirty="0"/>
              <a:t>на </a:t>
            </a:r>
            <a:r>
              <a:rPr lang="ru-RU" sz="1700" dirty="0" smtClean="0"/>
              <a:t>использование </a:t>
            </a:r>
            <a:r>
              <a:rPr lang="ru-RU" sz="1700" dirty="0"/>
              <a:t>специальных </a:t>
            </a:r>
            <a:r>
              <a:rPr lang="ru-RU" sz="1700" dirty="0" smtClean="0"/>
              <a:t>оценок;</a:t>
            </a:r>
            <a:endParaRPr lang="ru-RU" sz="1700" dirty="0"/>
          </a:p>
          <a:p>
            <a:r>
              <a:rPr lang="ru-RU" sz="1700" dirty="0" smtClean="0"/>
              <a:t>поощрение </a:t>
            </a:r>
            <a:r>
              <a:rPr lang="ru-RU" sz="1700" dirty="0"/>
              <a:t>за активность памятными сувенирами и призами;</a:t>
            </a:r>
          </a:p>
          <a:p>
            <a:r>
              <a:rPr lang="ru-RU" sz="1700" dirty="0" smtClean="0"/>
              <a:t>награждение за </a:t>
            </a:r>
            <a:r>
              <a:rPr lang="ru-RU" sz="1700" dirty="0"/>
              <a:t>промежуточные итоги </a:t>
            </a:r>
            <a:r>
              <a:rPr lang="ru-RU" sz="1700" dirty="0" smtClean="0"/>
              <a:t>по </a:t>
            </a:r>
            <a:r>
              <a:rPr lang="ru-RU" sz="1700" dirty="0"/>
              <a:t>программе факультатива;</a:t>
            </a:r>
          </a:p>
          <a:p>
            <a:r>
              <a:rPr lang="ru-RU" sz="1700" dirty="0" smtClean="0"/>
              <a:t>проведение к </a:t>
            </a:r>
            <a:r>
              <a:rPr lang="ru-RU" sz="1700" dirty="0"/>
              <a:t>работы с детьми, имеющими проблемы в формировании универсальных учебных действий, </a:t>
            </a:r>
            <a:r>
              <a:rPr lang="ru-RU" sz="1700" dirty="0" smtClean="0"/>
              <a:t>постановка </a:t>
            </a:r>
            <a:r>
              <a:rPr lang="ru-RU" sz="1700" dirty="0"/>
              <a:t>индивидуальных задач и объяснение способов их решения;</a:t>
            </a:r>
          </a:p>
          <a:p>
            <a:r>
              <a:rPr lang="ru-RU" sz="1700" dirty="0" smtClean="0"/>
              <a:t>проведение </a:t>
            </a:r>
            <a:r>
              <a:rPr lang="ru-RU" sz="1700" dirty="0"/>
              <a:t>занятий для интуитивного понимания структуры и функционирования русского языка при общении;</a:t>
            </a:r>
          </a:p>
          <a:p>
            <a:r>
              <a:rPr lang="ru-RU" sz="1700" dirty="0" smtClean="0"/>
              <a:t>проведение консультаций родителей </a:t>
            </a:r>
            <a:r>
              <a:rPr lang="ru-RU" sz="1700" dirty="0"/>
              <a:t>по результатам адаптации и школьного образования детей;</a:t>
            </a:r>
          </a:p>
          <a:p>
            <a:r>
              <a:rPr lang="ru-RU" sz="1700" dirty="0" smtClean="0"/>
              <a:t>введение </a:t>
            </a:r>
            <a:r>
              <a:rPr lang="ru-RU" sz="1700" dirty="0"/>
              <a:t>ребёнка в социокультурную </a:t>
            </a:r>
            <a:r>
              <a:rPr lang="ru-RU" sz="1700" dirty="0" smtClean="0"/>
              <a:t>среду, подключение </a:t>
            </a:r>
            <a:r>
              <a:rPr lang="ru-RU" sz="1700" dirty="0"/>
              <a:t>к образовательной </a:t>
            </a:r>
            <a:r>
              <a:rPr lang="ru-RU" sz="1700" dirty="0" smtClean="0"/>
              <a:t>программе, </a:t>
            </a:r>
            <a:r>
              <a:rPr lang="ru-RU" sz="1700" dirty="0"/>
              <a:t>преодоление языкового </a:t>
            </a:r>
            <a:r>
              <a:rPr lang="ru-RU" sz="1700" dirty="0" smtClean="0"/>
              <a:t>барьера, </a:t>
            </a:r>
            <a:r>
              <a:rPr lang="ru-RU" sz="1700" dirty="0"/>
              <a:t>становление </a:t>
            </a:r>
            <a:r>
              <a:rPr lang="ru-RU" sz="1700" dirty="0" err="1" smtClean="0"/>
              <a:t>билингвом</a:t>
            </a:r>
            <a:r>
              <a:rPr lang="ru-RU" sz="1700" dirty="0" smtClean="0"/>
              <a:t>.</a:t>
            </a:r>
            <a:endParaRPr lang="ru-RU" sz="1700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РУССКИЙ КАК ИНОСТРАННЫЙ (РКИ)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90924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ТРЕТИЙ ЭТАП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430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АДАПТАЦИЯ ИНОФОНОВ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44824"/>
            <a:ext cx="7620000" cy="4555976"/>
          </a:xfrm>
        </p:spPr>
        <p:txBody>
          <a:bodyPr>
            <a:normAutofit/>
          </a:bodyPr>
          <a:lstStyle/>
          <a:p>
            <a:r>
              <a:rPr lang="ru-RU" dirty="0" smtClean="0"/>
              <a:t>преодоление </a:t>
            </a:r>
            <a:r>
              <a:rPr lang="ru-RU" dirty="0"/>
              <a:t>языкового барьера, знакомство </a:t>
            </a:r>
            <a:r>
              <a:rPr lang="ru-RU" dirty="0" smtClean="0"/>
              <a:t>с русской культурой;</a:t>
            </a:r>
            <a:endParaRPr lang="ru-RU" dirty="0"/>
          </a:p>
          <a:p>
            <a:r>
              <a:rPr lang="ru-RU" dirty="0" smtClean="0"/>
              <a:t>работа </a:t>
            </a:r>
            <a:r>
              <a:rPr lang="ru-RU" dirty="0"/>
              <a:t>с </a:t>
            </a:r>
            <a:r>
              <a:rPr lang="ru-RU" dirty="0" smtClean="0"/>
              <a:t>эмоциональными </a:t>
            </a:r>
            <a:r>
              <a:rPr lang="ru-RU" dirty="0"/>
              <a:t>состояниями, возникающими вследствие попадания в новую языковую среду (тревога, неуверенность</a:t>
            </a:r>
            <a:r>
              <a:rPr lang="ru-RU" dirty="0" smtClean="0"/>
              <a:t>, агрессия</a:t>
            </a:r>
            <a:r>
              <a:rPr lang="ru-RU" dirty="0"/>
              <a:t>);</a:t>
            </a:r>
          </a:p>
          <a:p>
            <a:r>
              <a:rPr lang="ru-RU" dirty="0" smtClean="0"/>
              <a:t>помощь </a:t>
            </a:r>
            <a:r>
              <a:rPr lang="ru-RU" dirty="0"/>
              <a:t>в освоении </a:t>
            </a:r>
            <a:r>
              <a:rPr lang="ru-RU" dirty="0" smtClean="0"/>
              <a:t>школьной программы </a:t>
            </a:r>
            <a:r>
              <a:rPr lang="ru-RU" dirty="0"/>
              <a:t>за </a:t>
            </a:r>
            <a:r>
              <a:rPr lang="ru-RU" dirty="0" smtClean="0"/>
              <a:t>счёт дополнительного обучения;</a:t>
            </a:r>
            <a:endParaRPr lang="ru-RU" dirty="0"/>
          </a:p>
          <a:p>
            <a:r>
              <a:rPr lang="ru-RU" dirty="0" smtClean="0"/>
              <a:t>воспитание </a:t>
            </a:r>
            <a:r>
              <a:rPr lang="ru-RU" dirty="0"/>
              <a:t>межнациональной толерантности к </a:t>
            </a:r>
            <a:r>
              <a:rPr lang="ru-RU" dirty="0" smtClean="0"/>
              <a:t>людям </a:t>
            </a:r>
            <a:r>
              <a:rPr lang="ru-RU" dirty="0"/>
              <a:t>других </a:t>
            </a:r>
            <a:r>
              <a:rPr lang="ru-RU" dirty="0" smtClean="0"/>
              <a:t>национальностей</a:t>
            </a:r>
            <a:r>
              <a:rPr lang="ru-RU" dirty="0"/>
              <a:t>;</a:t>
            </a:r>
          </a:p>
          <a:p>
            <a:r>
              <a:rPr lang="ru-RU" dirty="0" smtClean="0"/>
              <a:t>работа </a:t>
            </a:r>
            <a:r>
              <a:rPr lang="ru-RU" dirty="0"/>
              <a:t>с педагогическими составом </a:t>
            </a:r>
            <a:r>
              <a:rPr lang="ru-RU" dirty="0" smtClean="0"/>
              <a:t>по взаимодействию </a:t>
            </a:r>
            <a:r>
              <a:rPr lang="ru-RU" dirty="0"/>
              <a:t>с </a:t>
            </a:r>
            <a:r>
              <a:rPr lang="ru-RU" dirty="0" smtClean="0"/>
              <a:t>конкретными учениками.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570251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500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000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dvAuto="100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ЗАНЯТИЯ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Вставить видео (крокодил, змейка, кадры обучения)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858271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ОБУЧЕНИЯ ИНОФОНОВ-ПОДРОСТКОВ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5504346" y="2679070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память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4346" y="4797152"/>
            <a:ext cx="1351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устная речь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7284" y="4065250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восприятие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42071" y="3152285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внимание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4716" y="3695918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мышление</a:t>
            </a:r>
            <a:r>
              <a:rPr lang="ru-RU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04756" y="2697098"/>
            <a:ext cx="16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воображение</a:t>
            </a:r>
            <a:r>
              <a:rPr lang="ru-RU" dirty="0"/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37741" y="4713322"/>
            <a:ext cx="1344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мотивация</a:t>
            </a:r>
            <a:r>
              <a:rPr lang="ru-RU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55573" y="5661248"/>
            <a:ext cx="3690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интерес к содержанию и процессу</a:t>
            </a:r>
            <a:r>
              <a:rPr lang="ru-RU" dirty="0"/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08797" y="2229169"/>
            <a:ext cx="238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направленный выбор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125204" y="3059220"/>
            <a:ext cx="2151299" cy="2151299"/>
          </a:xfrm>
          <a:prstGeom prst="rect">
            <a:avLst/>
          </a:prstGeom>
        </p:spPr>
      </p:pic>
      <p:pic>
        <p:nvPicPr>
          <p:cNvPr id="15" name="Рисунок 14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3048403"/>
            <a:ext cx="4221443" cy="2374562"/>
          </a:xfrm>
          <a:prstGeom prst="rect">
            <a:avLst/>
          </a:prstGeom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8225" y="6281043"/>
            <a:ext cx="1368152" cy="2974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361060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31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500"/>
                            </p:stCondLst>
                            <p:childTnLst>
                              <p:par>
                                <p:cTn id="3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500"/>
                            </p:stCondLst>
                            <p:childTnLst>
                              <p:par>
                                <p:cTn id="46" presetID="6" presetClass="emph" presetSubtype="0" accel="16000" decel="1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17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6 -3.7037E-6 L -0.04531 -0.61736 " pathEditMode="relative" ptsTypes="AA">
                                      <p:cBhvr>
                                        <p:cTn id="49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4500"/>
                            </p:stCondLst>
                            <p:childTnLst>
                              <p:par>
                                <p:cTn id="51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000"/>
                            </p:stCondLst>
                            <p:childTnLst>
                              <p:par>
                                <p:cTn id="57" presetID="53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РЕЗУЛЬТАТЫ ОБУЧЕНИЯ ИНОФОНОВ-ПОДРОСТКОВ</a:t>
            </a:r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907704" y="3048403"/>
            <a:ext cx="4221443" cy="237456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83568" y="1700808"/>
            <a:ext cx="7488832" cy="16496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2200" dirty="0" smtClean="0"/>
              <a:t>от </a:t>
            </a:r>
            <a:r>
              <a:rPr lang="ru-RU" sz="2200" dirty="0"/>
              <a:t>простого к сложному;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2200" dirty="0" smtClean="0"/>
              <a:t>от </a:t>
            </a:r>
            <a:r>
              <a:rPr lang="ru-RU" sz="2200" dirty="0"/>
              <a:t>лёгкого к трудному;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2200" dirty="0" smtClean="0"/>
              <a:t>от </a:t>
            </a:r>
            <a:r>
              <a:rPr lang="ru-RU" sz="2200" dirty="0"/>
              <a:t>известного к неизвестному;</a:t>
            </a:r>
          </a:p>
          <a:p>
            <a:pPr marL="342900" indent="-228600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</a:pPr>
            <a:r>
              <a:rPr lang="ru-RU" sz="2200" dirty="0" smtClean="0"/>
              <a:t>от </a:t>
            </a:r>
            <a:r>
              <a:rPr lang="ru-RU" sz="2200" dirty="0"/>
              <a:t>близкого к далёкому.</a:t>
            </a:r>
          </a:p>
        </p:txBody>
      </p:sp>
      <p:pic>
        <p:nvPicPr>
          <p:cNvPr id="16" name="Рисунок 15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5591"/>
          <a:stretch/>
        </p:blipFill>
        <p:spPr>
          <a:xfrm>
            <a:off x="-468560" y="5116456"/>
            <a:ext cx="9792120" cy="176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7057367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2.59259E-6 L 0.00538 0.071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0" y="356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" presetClass="entr" presetSubtype="4" fill="hold" grpId="0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500"/>
                            </p:stCondLst>
                            <p:childTnLst>
                              <p:par>
                                <p:cTn id="13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9000"/>
                            </p:stCondLst>
                            <p:childTnLst>
                              <p:par>
                                <p:cTn id="18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3500"/>
                            </p:stCondLst>
                            <p:childTnLst>
                              <p:par>
                                <p:cTn id="23" presetID="2" presetClass="entr" presetSubtype="4" fill="hold" grpId="0" nodeType="after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 advAuto="200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СПАСИБО ЗА ВНИМАНИЕ!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683568" y="487845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©2022 ГБОУ СОШ №352 САНКТ-ПЕТЕРБУРГ</a:t>
            </a:r>
            <a:endParaRPr lang="ru-RU" b="1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65591"/>
          <a:stretch/>
        </p:blipFill>
        <p:spPr>
          <a:xfrm>
            <a:off x="-468560" y="5116456"/>
            <a:ext cx="9792120" cy="1768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1008848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ПРЕДИСЛОВИЕ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Профессиональная деятельность педагогических работников чаще всего осуществляется в поликультурной среде России</a:t>
            </a:r>
            <a:r>
              <a:rPr lang="ru-RU" dirty="0" smtClean="0"/>
              <a:t>.</a:t>
            </a:r>
          </a:p>
          <a:p>
            <a:r>
              <a:rPr lang="ru-RU" dirty="0"/>
              <a:t>Миграционный процесс с 80-х и в 90-е годы прошлого века </a:t>
            </a:r>
            <a:r>
              <a:rPr lang="ru-RU" dirty="0" err="1"/>
              <a:t>приобрел</a:t>
            </a:r>
            <a:r>
              <a:rPr lang="ru-RU" dirty="0"/>
              <a:t> массовый характер как в России, так и за </a:t>
            </a:r>
            <a:r>
              <a:rPr lang="ru-RU" dirty="0" smtClean="0"/>
              <a:t>её </a:t>
            </a:r>
            <a:r>
              <a:rPr lang="ru-RU" dirty="0"/>
              <a:t>пределами</a:t>
            </a:r>
            <a:r>
              <a:rPr lang="ru-RU" dirty="0" smtClean="0"/>
              <a:t>.</a:t>
            </a:r>
          </a:p>
          <a:p>
            <a:r>
              <a:rPr lang="ru-RU" dirty="0"/>
              <a:t>Фактор двуязычия порождает проблему построения образовательного процесса </a:t>
            </a:r>
            <a:r>
              <a:rPr lang="ru-RU" dirty="0" smtClean="0"/>
              <a:t>с </a:t>
            </a:r>
            <a:r>
              <a:rPr lang="ru-RU" dirty="0"/>
              <a:t>иноязычными детьми, т.к. </a:t>
            </a:r>
            <a:r>
              <a:rPr lang="ru-RU" dirty="0" err="1"/>
              <a:t>инофоны</a:t>
            </a:r>
            <a:r>
              <a:rPr lang="ru-RU" dirty="0"/>
              <a:t> </a:t>
            </a:r>
            <a:r>
              <a:rPr lang="ru-RU" dirty="0" smtClean="0"/>
              <a:t>должны </a:t>
            </a:r>
            <a:r>
              <a:rPr lang="ru-RU" dirty="0"/>
              <a:t>получать </a:t>
            </a:r>
            <a:r>
              <a:rPr lang="ru-RU" dirty="0" smtClean="0"/>
              <a:t>образование </a:t>
            </a:r>
            <a:r>
              <a:rPr lang="ru-RU" dirty="0"/>
              <a:t>на </a:t>
            </a:r>
            <a:r>
              <a:rPr lang="ru-RU" dirty="0" smtClean="0"/>
              <a:t>русском языке.</a:t>
            </a:r>
          </a:p>
          <a:p>
            <a:r>
              <a:rPr lang="ru-RU" dirty="0" err="1" smtClean="0"/>
              <a:t>Инофонам</a:t>
            </a:r>
            <a:r>
              <a:rPr lang="ru-RU" dirty="0" smtClean="0"/>
              <a:t> необходимо </a:t>
            </a:r>
            <a:r>
              <a:rPr lang="ru-RU" dirty="0"/>
              <a:t>интегрироваться в русской культуре, приобщаться к новому образу мыслей и их формулировке.</a:t>
            </a:r>
          </a:p>
        </p:txBody>
      </p:sp>
    </p:spTree>
    <p:extLst>
      <p:ext uri="{BB962C8B-B14F-4D97-AF65-F5344CB8AC3E}">
        <p14:creationId xmlns:p14="http://schemas.microsoft.com/office/powerpoint/2010/main" xmlns="" val="75911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ОБЩЕНИЯ ИНОФОНОВ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32856"/>
            <a:ext cx="2178413" cy="194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56992"/>
            <a:ext cx="674775" cy="133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2096" y="3465004"/>
            <a:ext cx="565369" cy="1116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7465" y="3645024"/>
            <a:ext cx="674775" cy="133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9483" y="3645024"/>
            <a:ext cx="674775" cy="133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39" y="4311203"/>
            <a:ext cx="674775" cy="133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8930" y="4581338"/>
            <a:ext cx="597592" cy="117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7015" y="4665186"/>
            <a:ext cx="674775" cy="133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013" y="2954815"/>
            <a:ext cx="2715405" cy="21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73418" y="3925700"/>
            <a:ext cx="597592" cy="117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1772815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родной язык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976154" y="1772816"/>
            <a:ext cx="195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русский язык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xmlns="" val="40157772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017 -3.33333E-6 L 0.04983 0.06922 C 0.06042 0.08519 0.07743 0.09723 0.0967 0.10278 C 0.11841 0.10926 0.13716 0.10741 0.15157 0.09885 L 0.21893 0.06366 " pathEditMode="relative" rAng="741935" ptsTypes="FffFF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0365" y="673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ОБЩЕНИЯ ИНОФОНОВ</a:t>
            </a:r>
          </a:p>
        </p:txBody>
      </p:sp>
      <p:pic>
        <p:nvPicPr>
          <p:cNvPr id="10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132856"/>
            <a:ext cx="2178413" cy="19404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40" y="3356992"/>
            <a:ext cx="674775" cy="133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492096" y="3465004"/>
            <a:ext cx="565369" cy="11163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57465" y="3645024"/>
            <a:ext cx="674775" cy="133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259483" y="3645024"/>
            <a:ext cx="674775" cy="133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32239" y="4311203"/>
            <a:ext cx="674775" cy="133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018930" y="4581338"/>
            <a:ext cx="597592" cy="117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407015" y="4665186"/>
            <a:ext cx="674775" cy="13323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58013" y="2954815"/>
            <a:ext cx="2715405" cy="213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" name="Picture 4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381910" y="4354852"/>
            <a:ext cx="597592" cy="11799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971600" y="1772815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родной язык</a:t>
            </a:r>
            <a:endParaRPr lang="ru-RU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5976154" y="1772816"/>
            <a:ext cx="195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русский язык</a:t>
            </a:r>
            <a:endParaRPr lang="ru-RU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6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643214">
            <a:off x="3677574" y="5080776"/>
            <a:ext cx="3669836" cy="11440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7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11560" y="2773364"/>
            <a:ext cx="3024336" cy="2671860"/>
          </a:xfrm>
          <a:prstGeom prst="rect">
            <a:avLst/>
          </a:prstGeom>
        </p:spPr>
      </p:pic>
      <p:sp>
        <p:nvSpPr>
          <p:cNvPr id="19" name="TextBox 18"/>
          <p:cNvSpPr txBox="1"/>
          <p:nvPr/>
        </p:nvSpPr>
        <p:spPr>
          <a:xfrm>
            <a:off x="971600" y="1772816"/>
            <a:ext cx="195810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другие языки</a:t>
            </a:r>
            <a:endParaRPr lang="ru-RU" sz="2400" dirty="0"/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 rot="19075665">
            <a:off x="1143067" y="5081354"/>
            <a:ext cx="2849978" cy="10550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909407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7 -3.33333E-6 L -0.20781 0.1782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0399" y="89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500"/>
                            </p:stCondLst>
                            <p:childTnLst>
                              <p:par>
                                <p:cTn id="12" presetID="10" presetClass="exit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7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9000"/>
                            </p:stCondLst>
                            <p:childTnLst>
                              <p:par>
                                <p:cTn id="26" presetID="22" presetClass="entr" presetSubtype="4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КТО ЕСТЬ КТО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Дети-мигранты</a:t>
            </a:r>
            <a:r>
              <a:rPr lang="ru-RU" dirty="0"/>
              <a:t> – это дети родителей, переехавших на постоянное место жительства в другое государство по причине национально-правовой, экономической, политической нестабильности или иным причинам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endParaRPr lang="ru-RU" dirty="0" smtClean="0"/>
          </a:p>
          <a:p>
            <a:r>
              <a:rPr lang="ru-RU" b="1" dirty="0"/>
              <a:t>Дети-билингвы</a:t>
            </a:r>
            <a:r>
              <a:rPr lang="ru-RU" dirty="0"/>
              <a:t> – это дети, одинаково хорошо владеющие как своим родным языком, так и другим языком</a:t>
            </a:r>
            <a:r>
              <a:rPr lang="ru-RU" dirty="0" smtClean="0"/>
              <a:t>.</a:t>
            </a:r>
          </a:p>
          <a:p>
            <a:pPr marL="114300" indent="0">
              <a:buNone/>
            </a:pPr>
            <a:endParaRPr lang="ru-RU" dirty="0" smtClean="0"/>
          </a:p>
          <a:p>
            <a:r>
              <a:rPr lang="ru-RU" b="1" dirty="0"/>
              <a:t>Дети-</a:t>
            </a:r>
            <a:r>
              <a:rPr lang="ru-RU" b="1" dirty="0" err="1"/>
              <a:t>инофоны</a:t>
            </a:r>
            <a:r>
              <a:rPr lang="ru-RU" dirty="0"/>
              <a:t> – это дети, принадлежащие к иной языковой и культурной общности, чем большинство коренного населения страны, слабо владеющие языком данной страны или вовсе не говорящие на этом языке.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36075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РАЗВИТИЯ </a:t>
            </a:r>
            <a:r>
              <a:rPr lang="ru-RU" dirty="0" smtClean="0"/>
              <a:t>ДЕТЕЙ-ИНОФОНОВ </a:t>
            </a:r>
            <a:endParaRPr lang="ru-RU" dirty="0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6884" y="3057138"/>
            <a:ext cx="3499292" cy="2316078"/>
          </a:xfrm>
        </p:spPr>
      </p:pic>
      <p:sp>
        <p:nvSpPr>
          <p:cNvPr id="5" name="Прямоугольник 4"/>
          <p:cNvSpPr/>
          <p:nvPr/>
        </p:nvSpPr>
        <p:spPr>
          <a:xfrm>
            <a:off x="5504346" y="2679070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память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4346" y="4797152"/>
            <a:ext cx="1351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устная речь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7284" y="4065250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восприятие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42071" y="3152285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внимание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4716" y="3695918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мышление</a:t>
            </a:r>
            <a:r>
              <a:rPr lang="ru-RU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04756" y="2697098"/>
            <a:ext cx="16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воображение</a:t>
            </a:r>
            <a:r>
              <a:rPr lang="ru-RU" dirty="0"/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37741" y="4713322"/>
            <a:ext cx="1344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мотивация</a:t>
            </a:r>
            <a:r>
              <a:rPr lang="ru-RU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55573" y="5661248"/>
            <a:ext cx="3690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интерес к содержанию и процессу</a:t>
            </a:r>
            <a:r>
              <a:rPr lang="ru-RU" dirty="0"/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08797" y="2229169"/>
            <a:ext cx="238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направленный выбор</a:t>
            </a:r>
            <a:endParaRPr lang="ru-RU" dirty="0"/>
          </a:p>
        </p:txBody>
      </p:sp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65947"/>
            <a:ext cx="2520281" cy="5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248391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500"/>
                            </p:stCondLst>
                            <p:childTnLst>
                              <p:par>
                                <p:cTn id="67" presetID="53" presetClass="entr" presetSubtype="16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ОСОБЕННОСТИ РАЗВИТИЯ ДЕТЕЙ-ИНОФОНОВ </a:t>
            </a: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656884" y="3057138"/>
            <a:ext cx="3499292" cy="2316078"/>
          </a:xfrm>
        </p:spPr>
      </p:pic>
      <p:sp>
        <p:nvSpPr>
          <p:cNvPr id="5" name="Прямоугольник 4"/>
          <p:cNvSpPr/>
          <p:nvPr/>
        </p:nvSpPr>
        <p:spPr>
          <a:xfrm>
            <a:off x="5504346" y="2679070"/>
            <a:ext cx="9060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память</a:t>
            </a:r>
            <a:endParaRPr lang="ru-RU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5504346" y="4797152"/>
            <a:ext cx="135178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устная речь</a:t>
            </a:r>
            <a:endParaRPr lang="ru-RU" dirty="0"/>
          </a:p>
        </p:txBody>
      </p:sp>
      <p:sp>
        <p:nvSpPr>
          <p:cNvPr id="7" name="Прямоугольник 6"/>
          <p:cNvSpPr/>
          <p:nvPr/>
        </p:nvSpPr>
        <p:spPr>
          <a:xfrm>
            <a:off x="6257284" y="4065250"/>
            <a:ext cx="13420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восприятие</a:t>
            </a:r>
            <a:endParaRPr lang="ru-RU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6242071" y="3152285"/>
            <a:ext cx="125547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внимание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144716" y="3695918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мышление</a:t>
            </a:r>
            <a:r>
              <a:rPr lang="ru-RU" dirty="0"/>
              <a:t> 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1504756" y="2697098"/>
            <a:ext cx="16101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воображение</a:t>
            </a:r>
            <a:r>
              <a:rPr lang="ru-RU" dirty="0"/>
              <a:t> 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1637741" y="4713322"/>
            <a:ext cx="13442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мотивация</a:t>
            </a:r>
            <a:r>
              <a:rPr lang="ru-RU" dirty="0"/>
              <a:t>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2355573" y="5661248"/>
            <a:ext cx="369056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/>
              <a:t>интерес к содержанию и процессу</a:t>
            </a:r>
            <a:r>
              <a:rPr lang="ru-RU" dirty="0"/>
              <a:t> </a:t>
            </a:r>
          </a:p>
        </p:txBody>
      </p:sp>
      <p:sp>
        <p:nvSpPr>
          <p:cNvPr id="13" name="Прямоугольник 12"/>
          <p:cNvSpPr/>
          <p:nvPr/>
        </p:nvSpPr>
        <p:spPr>
          <a:xfrm>
            <a:off x="3008797" y="2229169"/>
            <a:ext cx="238411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/>
              <a:t>направленный выбор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843808" y="3140968"/>
            <a:ext cx="3384376" cy="3384376"/>
          </a:xfrm>
          <a:prstGeom prst="rect">
            <a:avLst/>
          </a:prstGeom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5796136" y="1865947"/>
            <a:ext cx="2520281" cy="547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2825886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xit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53" presetClass="exit" presetSubtype="3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10" presetClass="exit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000"/>
                            </p:stCondLst>
                            <p:childTnLst>
                              <p:par>
                                <p:cTn id="46" presetID="6" presetClass="emph" presetSubtype="0" accel="16000" decel="14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47" dur="2000" fill="hold"/>
                                        <p:tgtEl>
                                          <p:spTgt spid="3074"/>
                                        </p:tgtEl>
                                      </p:cBhvr>
                                      <p:by x="40000" y="40000"/>
                                    </p:animScale>
                                  </p:childTnLst>
                                </p:cTn>
                              </p:par>
                              <p:par>
                                <p:cTn id="48" presetID="0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6.66667E-6 L -0.14166 0.0905 L 0.07622 0.19698 L -0.01545 0.26666 L 0.07275 0.3699 L 0.0132 0.44768 L 0.06441 0.50323 L -0.01788 0.59374 " pathEditMode="relative" ptsTypes="AAAAAAAA">
                                      <p:cBhvr>
                                        <p:cTn id="49" dur="2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11" grpId="0"/>
      <p:bldP spid="12" grpId="0"/>
      <p:bldP spid="1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ШКОЛЬНЫЙ ФАКУЛЬТАТИВ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09357"/>
            <a:ext cx="7620000" cy="4143979"/>
          </a:xfrm>
        </p:spPr>
        <p:txBody>
          <a:bodyPr>
            <a:normAutofit/>
          </a:bodyPr>
          <a:lstStyle/>
          <a:p>
            <a:r>
              <a:rPr lang="ru-RU" dirty="0" smtClean="0"/>
              <a:t>проведение </a:t>
            </a:r>
            <a:r>
              <a:rPr lang="ru-RU" dirty="0"/>
              <a:t>стартовой фронтальной </a:t>
            </a:r>
            <a:r>
              <a:rPr lang="ru-RU" dirty="0" smtClean="0"/>
              <a:t>диагностики;</a:t>
            </a:r>
            <a:endParaRPr lang="ru-RU" dirty="0"/>
          </a:p>
          <a:p>
            <a:r>
              <a:rPr lang="ru-RU" dirty="0" smtClean="0"/>
              <a:t>выявление </a:t>
            </a:r>
            <a:r>
              <a:rPr lang="ru-RU" dirty="0"/>
              <a:t>детей, испытывающих трудности в </a:t>
            </a:r>
            <a:r>
              <a:rPr lang="ru-RU" dirty="0" smtClean="0"/>
              <a:t>адаптации;</a:t>
            </a:r>
            <a:endParaRPr lang="ru-RU" dirty="0"/>
          </a:p>
          <a:p>
            <a:r>
              <a:rPr lang="ru-RU" dirty="0" smtClean="0"/>
              <a:t>выявление детей </a:t>
            </a:r>
            <a:r>
              <a:rPr lang="ru-RU" dirty="0"/>
              <a:t>"группы риска", т.е. детей, которым требуются специальные психолого-педагогические условия для успешного развития и </a:t>
            </a:r>
            <a:r>
              <a:rPr lang="ru-RU" dirty="0" smtClean="0"/>
              <a:t>образования;</a:t>
            </a:r>
            <a:endParaRPr lang="ru-RU" dirty="0"/>
          </a:p>
          <a:p>
            <a:r>
              <a:rPr lang="ru-RU" dirty="0" smtClean="0"/>
              <a:t>работа </a:t>
            </a:r>
            <a:r>
              <a:rPr lang="ru-RU" dirty="0"/>
              <a:t>психологической службы и педагогов </a:t>
            </a:r>
            <a:r>
              <a:rPr lang="ru-RU" dirty="0" smtClean="0"/>
              <a:t>с родителями;</a:t>
            </a:r>
            <a:endParaRPr lang="ru-RU" dirty="0"/>
          </a:p>
          <a:p>
            <a:r>
              <a:rPr lang="ru-RU" dirty="0" smtClean="0"/>
              <a:t>индивидуальное </a:t>
            </a:r>
            <a:r>
              <a:rPr lang="ru-RU" dirty="0"/>
              <a:t>консультирование родителей и </a:t>
            </a:r>
            <a:r>
              <a:rPr lang="ru-RU" dirty="0" smtClean="0"/>
              <a:t>педагогов.</a:t>
            </a:r>
            <a:endParaRPr lang="ru-RU" dirty="0"/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РУССКИЙ КАК ИНОСТРАННЫЙ (РКИ)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90924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ПЕРВЫЙ ЭТАП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1328770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НАШ ШКОЛЬНЫЙ ФАКУЛЬТАТИВ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2309357"/>
            <a:ext cx="7620000" cy="4091443"/>
          </a:xfrm>
        </p:spPr>
        <p:txBody>
          <a:bodyPr>
            <a:normAutofit/>
          </a:bodyPr>
          <a:lstStyle/>
          <a:p>
            <a:r>
              <a:rPr lang="ru-RU" dirty="0" smtClean="0"/>
              <a:t>проведение </a:t>
            </a:r>
            <a:r>
              <a:rPr lang="ru-RU" dirty="0"/>
              <a:t>групповых факультативных занятий для развития </a:t>
            </a:r>
            <a:r>
              <a:rPr lang="ru-RU" dirty="0" smtClean="0"/>
              <a:t>обучающихся</a:t>
            </a:r>
            <a:r>
              <a:rPr lang="ru-RU" dirty="0"/>
              <a:t>;</a:t>
            </a:r>
          </a:p>
          <a:p>
            <a:r>
              <a:rPr lang="ru-RU" dirty="0" smtClean="0"/>
              <a:t>проведение </a:t>
            </a:r>
            <a:r>
              <a:rPr lang="ru-RU" dirty="0"/>
              <a:t>групповых и индивидуальных консультаций для педагогов и родителей по выработке единого подхода к </a:t>
            </a:r>
            <a:r>
              <a:rPr lang="ru-RU" dirty="0" smtClean="0"/>
              <a:t>детям;</a:t>
            </a:r>
            <a:endParaRPr lang="ru-RU" dirty="0"/>
          </a:p>
          <a:p>
            <a:r>
              <a:rPr lang="ru-RU" dirty="0" smtClean="0"/>
              <a:t>систематическое </a:t>
            </a:r>
            <a:r>
              <a:rPr lang="ru-RU" dirty="0"/>
              <a:t>отслеживание динамики психосоциального развития детей;</a:t>
            </a:r>
          </a:p>
          <a:p>
            <a:r>
              <a:rPr lang="ru-RU" dirty="0" smtClean="0"/>
              <a:t>работа </a:t>
            </a:r>
            <a:r>
              <a:rPr lang="ru-RU" dirty="0"/>
              <a:t>психологической службы с учителями, родителями по повышению их психологической компетенции.</a:t>
            </a:r>
          </a:p>
          <a:p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611560" y="1556792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РУССКИЙ КАК ИНОСТРАННЫЙ (РКИ)</a:t>
            </a:r>
            <a:endParaRPr lang="ru-RU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611560" y="1909247"/>
            <a:ext cx="41764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ВТОРОЙ ЭТАП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xmlns="" val="4150810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седство">
  <a:themeElements>
    <a:clrScheme name="Соседство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Стандартная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оседство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0</TotalTime>
  <Words>564</Words>
  <Application>Microsoft Office PowerPoint</Application>
  <PresentationFormat>Экран (4:3)</PresentationFormat>
  <Paragraphs>92</Paragraphs>
  <Slides>15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Соседство</vt:lpstr>
      <vt:lpstr>Адаптация детей-инофонов подросткового возраста </vt:lpstr>
      <vt:lpstr>ПРЕДИСЛОВИЕ</vt:lpstr>
      <vt:lpstr>ОСОБЕННОСТИ ОБЩЕНИЯ ИНОФОНОВ</vt:lpstr>
      <vt:lpstr>ОСОБЕННОСТИ ОБЩЕНИЯ ИНОФОНОВ</vt:lpstr>
      <vt:lpstr>КТО ЕСТЬ КТО</vt:lpstr>
      <vt:lpstr>ОСОБЕННОСТИ РАЗВИТИЯ ДЕТЕЙ-ИНОФОНОВ </vt:lpstr>
      <vt:lpstr>ОСОБЕННОСТИ РАЗВИТИЯ ДЕТЕЙ-ИНОФОНОВ </vt:lpstr>
      <vt:lpstr>НАШ ШКОЛЬНЫЙ ФАКУЛЬТАТИВ</vt:lpstr>
      <vt:lpstr>НАШ ШКОЛЬНЫЙ ФАКУЛЬТАТИВ</vt:lpstr>
      <vt:lpstr>НАШ ШКОЛЬНЫЙ ФАКУЛЬТАТИВ</vt:lpstr>
      <vt:lpstr>АДАПТАЦИЯ ИНОФОНОВ</vt:lpstr>
      <vt:lpstr>ПРИМЕР ЗАНЯТИЯ</vt:lpstr>
      <vt:lpstr>РЕЗУЛЬТАТЫ ОБУЧЕНИЯ ИНОФОНОВ-ПОДРОСТКОВ</vt:lpstr>
      <vt:lpstr>РЕЗУЛЬТАТЫ ОБУЧЕНИЯ ИНОФОНОВ-ПОДРОСТКОВ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2022-03-13T12:10:57Z</dcterms:created>
  <dcterms:modified xsi:type="dcterms:W3CDTF">2022-05-12T18:10:38Z</dcterms:modified>
</cp:coreProperties>
</file>